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B7119-25E5-4536-B9EB-EA7AC657C11B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EAFB8-E63A-46E3-B974-F4BF7066B4B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B7119-25E5-4536-B9EB-EA7AC657C11B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EAFB8-E63A-46E3-B974-F4BF7066B4B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B7119-25E5-4536-B9EB-EA7AC657C11B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EAFB8-E63A-46E3-B974-F4BF7066B4B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B7119-25E5-4536-B9EB-EA7AC657C11B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EAFB8-E63A-46E3-B974-F4BF7066B4B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B7119-25E5-4536-B9EB-EA7AC657C11B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EAFB8-E63A-46E3-B974-F4BF7066B4B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B7119-25E5-4536-B9EB-EA7AC657C11B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EAFB8-E63A-46E3-B974-F4BF7066B4B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B7119-25E5-4536-B9EB-EA7AC657C11B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EAFB8-E63A-46E3-B974-F4BF7066B4B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B7119-25E5-4536-B9EB-EA7AC657C11B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EAFB8-E63A-46E3-B974-F4BF7066B4B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B7119-25E5-4536-B9EB-EA7AC657C11B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EAFB8-E63A-46E3-B974-F4BF7066B4B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B7119-25E5-4536-B9EB-EA7AC657C11B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EAFB8-E63A-46E3-B974-F4BF7066B4B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B7119-25E5-4536-B9EB-EA7AC657C11B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EAFB8-E63A-46E3-B974-F4BF7066B4B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B7119-25E5-4536-B9EB-EA7AC657C11B}" type="datetimeFigureOut">
              <a:rPr lang="it-IT" smtClean="0"/>
              <a:t>06/05/2014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EAFB8-E63A-46E3-B974-F4BF7066B4B4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t.wikipedia.org/wiki/File:Santa_Maria_Sopra_Minerva_Rome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t.wikipedia.org/wiki/File:Nolli_detail_pantheon.jpg" TargetMode="External"/><Relationship Id="rId7" Type="http://schemas.openxmlformats.org/officeDocument/2006/relationships/image" Target="../media/image13.jpeg"/><Relationship Id="rId2" Type="http://schemas.openxmlformats.org/officeDocument/2006/relationships/hyperlink" Target="http://www.basilicaminerva.it/ordine/seplocro_top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hyperlink" Target="http://it.wikipedia.org/wiki/File:Lazio_Roma_SMMinerva1_tango7174.jpg" TargetMode="Externa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784418" y="561454"/>
            <a:ext cx="53798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>
                <a:latin typeface="+mj-lt"/>
              </a:rPr>
              <a:t>FILIPPO POGGI</a:t>
            </a:r>
          </a:p>
          <a:p>
            <a:pPr algn="ctr"/>
            <a:endParaRPr lang="it-IT" dirty="0" smtClean="0">
              <a:latin typeface="+mj-lt"/>
            </a:endParaRPr>
          </a:p>
          <a:p>
            <a:pPr algn="ctr"/>
            <a:r>
              <a:rPr lang="it-IT" b="1" dirty="0" smtClean="0">
                <a:latin typeface="+mj-lt"/>
              </a:rPr>
              <a:t>LA CHIESA </a:t>
            </a:r>
            <a:r>
              <a:rPr lang="it-IT" b="1" dirty="0" err="1" smtClean="0">
                <a:latin typeface="+mj-lt"/>
              </a:rPr>
              <a:t>DI</a:t>
            </a:r>
            <a:r>
              <a:rPr lang="it-IT" b="1" dirty="0" smtClean="0">
                <a:latin typeface="+mj-lt"/>
              </a:rPr>
              <a:t> SANTA MARIA SOPRA MINERVA A ROMA</a:t>
            </a:r>
            <a:endParaRPr lang="it-IT" b="1" dirty="0">
              <a:latin typeface="+mj-lt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762999" y="5768999"/>
            <a:ext cx="5129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/>
              <a:t>Ricerca di Arte – Classe </a:t>
            </a:r>
            <a:r>
              <a:rPr lang="it-IT" dirty="0" err="1" smtClean="0"/>
              <a:t>Ia</a:t>
            </a:r>
            <a:r>
              <a:rPr lang="it-IT" dirty="0" smtClean="0"/>
              <a:t> Media sez. I – Istituto Belli </a:t>
            </a:r>
            <a:endParaRPr lang="it-IT" dirty="0"/>
          </a:p>
        </p:txBody>
      </p:sp>
      <p:pic>
        <p:nvPicPr>
          <p:cNvPr id="1028" name="Picture 4" descr="http://www.tesoridiroma.net/galleria/pantheon/foto/chminerva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08559"/>
            <a:ext cx="3269602" cy="4356745"/>
          </a:xfrm>
          <a:prstGeom prst="rect">
            <a:avLst/>
          </a:prstGeom>
          <a:noFill/>
        </p:spPr>
      </p:pic>
      <p:pic>
        <p:nvPicPr>
          <p:cNvPr id="1030" name="Picture 6" descr="http://www.tesoridiroma.net/galleria/pantheon/foto/chminerva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1808559"/>
            <a:ext cx="5112568" cy="38344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http://www.basilicaminerva.it/storia/NG/N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3106228" cy="2376264"/>
          </a:xfrm>
          <a:prstGeom prst="rect">
            <a:avLst/>
          </a:prstGeom>
          <a:noFill/>
        </p:spPr>
      </p:pic>
      <p:pic>
        <p:nvPicPr>
          <p:cNvPr id="4098" name="Picture 2" descr="http://www.basilicaminerva.it/storia/NG/NG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94928" y="332656"/>
            <a:ext cx="5050798" cy="2664296"/>
          </a:xfrm>
          <a:prstGeom prst="rect">
            <a:avLst/>
          </a:prstGeom>
          <a:noFill/>
        </p:spPr>
      </p:pic>
      <p:pic>
        <p:nvPicPr>
          <p:cNvPr id="4100" name="Picture 4" descr="http://www.basilicaminerva.it/storia/NG/NG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846616"/>
            <a:ext cx="3096344" cy="3678728"/>
          </a:xfrm>
          <a:prstGeom prst="rect">
            <a:avLst/>
          </a:prstGeom>
          <a:noFill/>
        </p:spPr>
      </p:pic>
      <p:sp>
        <p:nvSpPr>
          <p:cNvPr id="8" name="CasellaDiTesto 7"/>
          <p:cNvSpPr txBox="1"/>
          <p:nvPr/>
        </p:nvSpPr>
        <p:spPr>
          <a:xfrm>
            <a:off x="3707904" y="3212390"/>
            <a:ext cx="525658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400" dirty="0" smtClean="0"/>
              <a:t>Santa Maria sopra Minerva è dal 1566 una basilica minore con titolo cardinalizio. Già nel sec. VIII esisteva un’antico oratorio dedicato alla Vergine, che papa Zaccaria nel 750 aveva concesso a monache </a:t>
            </a:r>
            <a:r>
              <a:rPr lang="it-IT" sz="1400" dirty="0" err="1" smtClean="0"/>
              <a:t>basiliane</a:t>
            </a:r>
            <a:r>
              <a:rPr lang="it-IT" sz="1400" dirty="0" smtClean="0"/>
              <a:t> fuggite dall’Oriente, a cui fin dall’VIII sec. fu aggiunto il toponimo di </a:t>
            </a:r>
            <a:r>
              <a:rPr lang="it-IT" sz="1400" i="1" dirty="0" err="1" smtClean="0"/>
              <a:t>Minervum</a:t>
            </a:r>
            <a:r>
              <a:rPr lang="it-IT" sz="1400" dirty="0" smtClean="0"/>
              <a:t>.</a:t>
            </a:r>
          </a:p>
          <a:p>
            <a:pPr algn="just"/>
            <a:r>
              <a:rPr lang="it-IT" sz="1400" dirty="0" smtClean="0"/>
              <a:t>L’aggiunta era dovuta al fatto che l’oratorio sorgeva nei pressi del tempio di Minerva </a:t>
            </a:r>
            <a:r>
              <a:rPr lang="it-IT" sz="1400" i="1" dirty="0" err="1" smtClean="0"/>
              <a:t>Chalcidica</a:t>
            </a:r>
            <a:r>
              <a:rPr lang="it-IT" sz="1400" i="1" dirty="0" smtClean="0"/>
              <a:t>. </a:t>
            </a:r>
            <a:r>
              <a:rPr lang="it-IT" sz="1400" dirty="0" smtClean="0"/>
              <a:t>In realtà su tutta l’area attualmente occupata dalla basilica di Santa Maria sopra Minerva e dell’annesso ex-convento, sorgevano tre templi dell’antica Roma: il </a:t>
            </a:r>
            <a:r>
              <a:rPr lang="it-IT" sz="1400" i="1" dirty="0" err="1" smtClean="0"/>
              <a:t>Minervium</a:t>
            </a:r>
            <a:r>
              <a:rPr lang="it-IT" sz="1400" dirty="0" smtClean="0"/>
              <a:t>, di origine </a:t>
            </a:r>
            <a:r>
              <a:rPr lang="it-IT" sz="1400" dirty="0" err="1" smtClean="0"/>
              <a:t>domizianea</a:t>
            </a:r>
            <a:r>
              <a:rPr lang="it-IT" sz="1400" dirty="0" smtClean="0"/>
              <a:t> eretto in onore di Minerva </a:t>
            </a:r>
            <a:r>
              <a:rPr lang="it-IT" sz="1400" dirty="0" err="1" smtClean="0"/>
              <a:t>Calcidica</a:t>
            </a:r>
            <a:r>
              <a:rPr lang="it-IT" sz="1400" dirty="0" smtClean="0"/>
              <a:t>, l’</a:t>
            </a:r>
            <a:r>
              <a:rPr lang="it-IT" sz="1400" i="1" dirty="0" err="1" smtClean="0"/>
              <a:t>Isèum</a:t>
            </a:r>
            <a:r>
              <a:rPr lang="it-IT" sz="1400" dirty="0" smtClean="0"/>
              <a:t> dedicato a Iside, e il </a:t>
            </a:r>
            <a:r>
              <a:rPr lang="it-IT" sz="1400" i="1" dirty="0" err="1" smtClean="0"/>
              <a:t>Serapèum</a:t>
            </a:r>
            <a:r>
              <a:rPr lang="it-IT" sz="1400" dirty="0" smtClean="0"/>
              <a:t> dedicato a Serapide.</a:t>
            </a:r>
          </a:p>
          <a:p>
            <a:pPr algn="just"/>
            <a:r>
              <a:rPr lang="it-IT" sz="1400" dirty="0" smtClean="0"/>
              <a:t>Il primo documento del passaggio dell’oratorio ai frati predicatori è del 1266; nel 1275 ne ottennero il possesso effettivo per interessamento del loro confratello fra </a:t>
            </a:r>
            <a:r>
              <a:rPr lang="it-IT" sz="1400" dirty="0" err="1" smtClean="0"/>
              <a:t>Aldobrandino</a:t>
            </a:r>
            <a:r>
              <a:rPr lang="it-IT" sz="1400" dirty="0" smtClean="0"/>
              <a:t> Cavalcanti, vescovo di Orvieto e vicario del papa a Roma.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www.basilicaminerva.it/storia/NG/N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19864" y="7173416"/>
            <a:ext cx="2448272" cy="1902768"/>
          </a:xfrm>
          <a:prstGeom prst="rect">
            <a:avLst/>
          </a:prstGeom>
          <a:noFill/>
        </p:spPr>
      </p:pic>
      <p:sp>
        <p:nvSpPr>
          <p:cNvPr id="5" name="Rettangolo 4"/>
          <p:cNvSpPr/>
          <p:nvPr/>
        </p:nvSpPr>
        <p:spPr>
          <a:xfrm>
            <a:off x="467544" y="542285"/>
            <a:ext cx="388843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400" dirty="0"/>
              <a:t>Nel 1280, sotto il pontificato di Niccolò III, l'oratorio fu costruito ex novo ed ebbe inizio la costruzione della grandiosa chiesa gotica a tre navate, probabilmente su disegno dei domenicani Fra Sisto Fiorentino e Fra Ristoro da Campi. Bonifacio VIII fu il propulsore del progetto, quando nel 1295 elargì una ingente somma di denaro. Molti fedeli seguirono l’esempio. </a:t>
            </a:r>
            <a:endParaRPr lang="it-IT" sz="1400" dirty="0" smtClean="0"/>
          </a:p>
          <a:p>
            <a:pPr algn="just"/>
            <a:endParaRPr lang="it-IT" sz="1400" dirty="0"/>
          </a:p>
          <a:p>
            <a:pPr algn="just"/>
            <a:r>
              <a:rPr lang="it-IT" sz="1400" dirty="0"/>
              <a:t>Anche dopo il trasferimento del papato ad Avignone la costruzione della basilica proseguì. Verso la metà del XIV sec. fu aperta al culto, dopo il </a:t>
            </a:r>
            <a:r>
              <a:rPr lang="it-IT" sz="1400" dirty="0" smtClean="0"/>
              <a:t>completamento </a:t>
            </a:r>
            <a:r>
              <a:rPr lang="it-IT" sz="1400" dirty="0"/>
              <a:t>della zona absidale, della crociera e delle navate laterali con copertura a capriate visibili. </a:t>
            </a:r>
            <a:endParaRPr lang="it-IT" sz="1400" dirty="0" smtClean="0"/>
          </a:p>
          <a:p>
            <a:pPr algn="just"/>
            <a:endParaRPr lang="it-IT" sz="1400" dirty="0"/>
          </a:p>
          <a:p>
            <a:pPr algn="just"/>
            <a:r>
              <a:rPr lang="it-IT" sz="1400" dirty="0"/>
              <a:t>Importanti rifiniture, tra cui la sistemazione della facciata e il rafforzamento della navata laterale destra, furono finanziate dal conte Orsini nel 1453. Quasi contemporaneamente il cardinale domenicano Giovanni </a:t>
            </a:r>
            <a:r>
              <a:rPr lang="it-IT" sz="1400" dirty="0" err="1"/>
              <a:t>Torquemada</a:t>
            </a:r>
            <a:r>
              <a:rPr lang="it-IT" sz="1400" dirty="0"/>
              <a:t>, zio del celebre inquisitore, fece erigere la navata centrale. Le difficoltà di finanziamento dei lavori e la riduzione di altezza dell’edificio, dovuta alla sostituzione della copertura a capriate visibili con le volte, ridussero lo slancio tipico dello stile gotico.</a:t>
            </a:r>
          </a:p>
        </p:txBody>
      </p:sp>
      <p:pic>
        <p:nvPicPr>
          <p:cNvPr id="15362" name="Picture 2" descr="C:\Documents and Settings\Massimo\Desktop\N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356992"/>
            <a:ext cx="3960440" cy="3079736"/>
          </a:xfrm>
          <a:prstGeom prst="rect">
            <a:avLst/>
          </a:prstGeom>
          <a:noFill/>
        </p:spPr>
      </p:pic>
      <p:pic>
        <p:nvPicPr>
          <p:cNvPr id="15366" name="Picture 6" descr="Basilica di Santa Maria sopra Minerva">
            <a:hlinkClick r:id="rId3" tooltip="Basilica di Santa Maria sopra Minerva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6835" y="404664"/>
            <a:ext cx="3883834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tesoridiroma.net/foto_roma_gratis/chiese_medioevo/foto/chminerva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3816424" cy="2862318"/>
          </a:xfrm>
          <a:prstGeom prst="rect">
            <a:avLst/>
          </a:prstGeom>
          <a:noFill/>
        </p:spPr>
      </p:pic>
      <p:pic>
        <p:nvPicPr>
          <p:cNvPr id="17412" name="Picture 4" descr="http://www.tesoridiroma.net/foto_roma_gratis/chiese_medioevo/foto/chminerva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32656"/>
            <a:ext cx="4032448" cy="2870556"/>
          </a:xfrm>
          <a:prstGeom prst="rect">
            <a:avLst/>
          </a:prstGeom>
          <a:noFill/>
        </p:spPr>
      </p:pic>
      <p:pic>
        <p:nvPicPr>
          <p:cNvPr id="17414" name="Picture 6" descr="http://www.tesoridiroma.net/galleria/pantheon/foto/chminerva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645024"/>
            <a:ext cx="3672408" cy="2705122"/>
          </a:xfrm>
          <a:prstGeom prst="rect">
            <a:avLst/>
          </a:prstGeom>
          <a:noFill/>
        </p:spPr>
      </p:pic>
      <p:sp>
        <p:nvSpPr>
          <p:cNvPr id="7" name="Rettangolo 6"/>
          <p:cNvSpPr/>
          <p:nvPr/>
        </p:nvSpPr>
        <p:spPr>
          <a:xfrm>
            <a:off x="4644008" y="3284984"/>
            <a:ext cx="42484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/>
              <a:t>Monumento funebre del Cardinale </a:t>
            </a:r>
            <a:r>
              <a:rPr lang="it-IT" sz="1400" dirty="0" err="1"/>
              <a:t>Pimentelli</a:t>
            </a:r>
            <a:r>
              <a:rPr lang="it-IT" sz="1400" dirty="0"/>
              <a:t> – Bernini.</a:t>
            </a:r>
          </a:p>
        </p:txBody>
      </p:sp>
      <p:sp>
        <p:nvSpPr>
          <p:cNvPr id="8" name="Rettangolo 7"/>
          <p:cNvSpPr/>
          <p:nvPr/>
        </p:nvSpPr>
        <p:spPr>
          <a:xfrm>
            <a:off x="4248472" y="5930696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it-IT" sz="1400" dirty="0" smtClean="0"/>
              <a:t>Monumento funebre in memoria di Suor Maria Raggi- Bernini</a:t>
            </a:r>
          </a:p>
          <a:p>
            <a:pPr algn="ctr"/>
            <a:endParaRPr lang="it-IT" sz="1400" dirty="0" smtClean="0"/>
          </a:p>
        </p:txBody>
      </p:sp>
      <p:sp>
        <p:nvSpPr>
          <p:cNvPr id="9" name="CasellaDiTesto 8"/>
          <p:cNvSpPr txBox="1"/>
          <p:nvPr/>
        </p:nvSpPr>
        <p:spPr>
          <a:xfrm>
            <a:off x="903286" y="3265239"/>
            <a:ext cx="25165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Particolare della volta a crociera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467544" y="462151"/>
            <a:ext cx="82626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400" dirty="0"/>
              <a:t>Nel 1600, in seguito al rifacimento delle cappelle del transetto, alla costruzione o ricostruzione delle laterali, alla riduzione a tutto sesto degli archi delle navate mediante soprastrutture in legno e stucchi, la chiesa assunse un aspetto prevalentemente barocco. Nel secolo XVIII, la decorazione della facciata rimasta in nudi mattoni fino al 1725 fu resa più decorosa dall’impegno di Benedetto XIII e dai progetti degli architetti </a:t>
            </a:r>
            <a:r>
              <a:rPr lang="it-IT" sz="1400" dirty="0" err="1"/>
              <a:t>Raguzzini</a:t>
            </a:r>
            <a:r>
              <a:rPr lang="it-IT" sz="1400" dirty="0"/>
              <a:t> e </a:t>
            </a:r>
            <a:r>
              <a:rPr lang="it-IT" sz="1400" dirty="0" err="1"/>
              <a:t>Marchionni</a:t>
            </a:r>
            <a:r>
              <a:rPr lang="it-IT" sz="1400" dirty="0"/>
              <a:t> che accentuarono il carattere barocco di tutto l'edificio. Nel 1824 l’architetto domenicano fra Girolamo </a:t>
            </a:r>
            <a:r>
              <a:rPr lang="it-IT" sz="1400" dirty="0" err="1"/>
              <a:t>Bianchedi</a:t>
            </a:r>
            <a:r>
              <a:rPr lang="it-IT" sz="1400" dirty="0"/>
              <a:t> ricondusse l’edificio a linee più essenziali eliminando le impalcature barocche dalle arcate laterali. Ma dopo la sua morte i lavori che seguirono furono di segno opposto. I rivestimenti in finto marmo dei pilastri e delle colonne e le decorazioni pittoriche delle pareti e delle volte erano visibilmente in contrasto con la semplicità delle linee architettoniche. Sebbene l’aspetto dell’edificio porti i segni visibili di tortuose vicende storiche, la basilica è l’unico esempio di chiesa gotico medievale nella città di Roma</a:t>
            </a:r>
            <a:r>
              <a:rPr lang="it-IT" sz="1400" dirty="0" smtClean="0"/>
              <a:t>. In Santa Maria sopra Minerva sono </a:t>
            </a:r>
            <a:r>
              <a:rPr lang="it-IT" sz="1400" dirty="0"/>
              <a:t>contenute </a:t>
            </a:r>
            <a:r>
              <a:rPr lang="it-IT" sz="1400" dirty="0">
                <a:hlinkClick r:id="rId2" action="ppaction://hlinkfile"/>
              </a:rPr>
              <a:t>le tombe di Santa Caterina da Siena</a:t>
            </a:r>
            <a:r>
              <a:rPr lang="it-IT" sz="1400" dirty="0"/>
              <a:t>, Patrona primaria d’Italia e del pittore fra Giovanni da Fiesole, il Beato Angelico, nel 1984 dichiarato da Giovanni Paolo II "Patrono Universale </a:t>
            </a:r>
            <a:r>
              <a:rPr lang="it-IT" sz="1400" dirty="0" smtClean="0"/>
              <a:t>degli Artisti". </a:t>
            </a:r>
            <a:endParaRPr lang="it-IT" sz="1400" dirty="0"/>
          </a:p>
        </p:txBody>
      </p:sp>
      <p:pic>
        <p:nvPicPr>
          <p:cNvPr id="16386" name="Picture 2" descr="http://upload.wikimedia.org/wikipedia/commons/f/f6/Nolli_detail_pantheon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163788"/>
            <a:ext cx="2160240" cy="3240360"/>
          </a:xfrm>
          <a:prstGeom prst="rect">
            <a:avLst/>
          </a:prstGeom>
          <a:noFill/>
        </p:spPr>
      </p:pic>
      <p:pic>
        <p:nvPicPr>
          <p:cNvPr id="16388" name="Picture 4" descr="http://upload.wikimedia.org/wikipedia/commons/thumb/e/eb/Lazio_Roma_SMMinerva1_tango7174.jpg/170px-Lazio_Roma_SMMinerva1_tango7174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800" y="3212976"/>
            <a:ext cx="2372774" cy="3168352"/>
          </a:xfrm>
          <a:prstGeom prst="rect">
            <a:avLst/>
          </a:prstGeom>
          <a:noFill/>
        </p:spPr>
      </p:pic>
      <p:pic>
        <p:nvPicPr>
          <p:cNvPr id="16392" name="Picture 8" descr="http://www.romasparita.eu/foto-roma-sparita/files/2012/11/romasparita_sds123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20072" y="3678534"/>
            <a:ext cx="3456383" cy="27027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606</Words>
  <Application>Microsoft Office PowerPoint</Application>
  <PresentationFormat>Presentazione su schermo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*</dc:creator>
  <cp:lastModifiedBy>Lenovo</cp:lastModifiedBy>
  <cp:revision>18</cp:revision>
  <dcterms:created xsi:type="dcterms:W3CDTF">2014-04-22T06:42:20Z</dcterms:created>
  <dcterms:modified xsi:type="dcterms:W3CDTF">2014-05-06T16:15:15Z</dcterms:modified>
</cp:coreProperties>
</file>